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799" r:id="rId1"/>
  </p:sldMasterIdLst>
  <p:notesMasterIdLst>
    <p:notesMasterId r:id="rId33"/>
  </p:notesMasterIdLst>
  <p:sldIdLst>
    <p:sldId id="257" r:id="rId2"/>
    <p:sldId id="258" r:id="rId3"/>
    <p:sldId id="261" r:id="rId4"/>
    <p:sldId id="267" r:id="rId5"/>
    <p:sldId id="268" r:id="rId6"/>
    <p:sldId id="266" r:id="rId7"/>
    <p:sldId id="269" r:id="rId8"/>
    <p:sldId id="270" r:id="rId9"/>
    <p:sldId id="281" r:id="rId10"/>
    <p:sldId id="262" r:id="rId11"/>
    <p:sldId id="271" r:id="rId12"/>
    <p:sldId id="285" r:id="rId13"/>
    <p:sldId id="286" r:id="rId14"/>
    <p:sldId id="287" r:id="rId15"/>
    <p:sldId id="275" r:id="rId16"/>
    <p:sldId id="283" r:id="rId17"/>
    <p:sldId id="284" r:id="rId18"/>
    <p:sldId id="260" r:id="rId19"/>
    <p:sldId id="276" r:id="rId20"/>
    <p:sldId id="279" r:id="rId21"/>
    <p:sldId id="274" r:id="rId22"/>
    <p:sldId id="277" r:id="rId23"/>
    <p:sldId id="289" r:id="rId24"/>
    <p:sldId id="278" r:id="rId25"/>
    <p:sldId id="292" r:id="rId26"/>
    <p:sldId id="280" r:id="rId27"/>
    <p:sldId id="272" r:id="rId28"/>
    <p:sldId id="263" r:id="rId29"/>
    <p:sldId id="290" r:id="rId30"/>
    <p:sldId id="291" r:id="rId31"/>
    <p:sldId id="26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2F131-E36B-4752-A302-75F03E0A6F9B}" type="datetimeFigureOut">
              <a:t>3/2/23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1333C-3C1A-4436-BB19-90E74F7597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8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25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79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0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New workflows reduces the number of clicks for these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1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48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55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5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86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7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3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0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6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New workflows reduces the number of clicks for these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5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New workflows reduces the number of clicks for these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23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5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Demo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3/2/23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3/2/23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Section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3/2/23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widgets-editor-3d/liv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widgets-editor-3d/liv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nuelosj.github.io/DevSummit-presentation/2023/web-editing/demos/editor-layerinfo-dem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s.esri.com/DS23-web-edit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s.esri.com/DS23-web-edit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12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hub.com/Esri" TargetMode="External"/><Relationship Id="rId13" Type="http://schemas.openxmlformats.org/officeDocument/2006/relationships/image" Target="../media/image37.png"/><Relationship Id="rId3" Type="http://schemas.openxmlformats.org/officeDocument/2006/relationships/hyperlink" Target="https://twitter.com/EsriDevs" TargetMode="External"/><Relationship Id="rId7" Type="http://schemas.openxmlformats.org/officeDocument/2006/relationships/hyperlink" Target="https://links.esri.com/DevVideos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youtube.com/@EsriDevs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twitter.com/EsriDevEvents" TargetMode="External"/><Relationship Id="rId15" Type="http://schemas.openxmlformats.org/officeDocument/2006/relationships/image" Target="../media/image39.png"/><Relationship Id="rId10" Type="http://schemas.openxmlformats.org/officeDocument/2006/relationships/hyperlink" Target="https://links.esri.com/EsriDevCommunity" TargetMode="External"/><Relationship Id="rId4" Type="http://schemas.openxmlformats.org/officeDocument/2006/relationships/hyperlink" Target="https://twitter.com/ArcGISDevs" TargetMode="External"/><Relationship Id="rId9" Type="http://schemas.openxmlformats.org/officeDocument/2006/relationships/hyperlink" Target="https://github.com/EsriDevEvents" TargetMode="External"/><Relationship Id="rId1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arcgis.com/calcite-design-system/componen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9778A50-6CB5-A6DD-1C6C-2E7E2B92A54C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11" name="gradient background1">
              <a:extLst>
                <a:ext uri="{FF2B5EF4-FFF2-40B4-BE49-F238E27FC236}">
                  <a16:creationId xmlns:a16="http://schemas.microsoft.com/office/drawing/2014/main" id="{B5CEE6FB-6EF6-293A-11CD-BB30632E1694}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8E"/>
                </a:gs>
                <a:gs pos="98000">
                  <a:srgbClr val="070738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B4EABAC-8486-D7CF-90F3-56D146E4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06" b="42638"/>
            <a:stretch/>
          </p:blipFill>
          <p:spPr>
            <a:xfrm>
              <a:off x="0" y="0"/>
              <a:ext cx="12192000" cy="356312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E6FDA8-78A3-862D-2CA7-52DEAC406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574" y="4480500"/>
            <a:ext cx="10357027" cy="914400"/>
          </a:xfrm>
        </p:spPr>
        <p:txBody>
          <a:bodyPr anchor="ctr"/>
          <a:lstStyle/>
          <a:p>
            <a:pPr algn="r"/>
            <a:r>
              <a:rPr lang="en-US" dirty="0">
                <a:ea typeface="+mj-lt"/>
                <a:cs typeface="+mj-lt"/>
              </a:rPr>
              <a:t>ArcGIS Maps SDK for JavaScript: Web Editing</a:t>
            </a:r>
            <a:r>
              <a:rPr lang="en-US" dirty="0"/>
              <a:t>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F7DC9-75B6-8E8A-2E1C-4AC857C67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5517525"/>
            <a:ext cx="10367508" cy="488378"/>
          </a:xfrm>
        </p:spPr>
        <p:txBody>
          <a:bodyPr anchor="t"/>
          <a:lstStyle/>
          <a:p>
            <a:pPr algn="r"/>
            <a:r>
              <a:rPr lang="en-US" dirty="0">
                <a:solidFill>
                  <a:srgbClr val="EAFF46"/>
                </a:solidFill>
              </a:rPr>
              <a:t>Heather </a:t>
            </a:r>
            <a:r>
              <a:rPr lang="en-US" dirty="0" err="1">
                <a:solidFill>
                  <a:srgbClr val="EAFF46"/>
                </a:solidFill>
              </a:rPr>
              <a:t>Gonzago</a:t>
            </a:r>
            <a:r>
              <a:rPr lang="en-US" dirty="0">
                <a:solidFill>
                  <a:srgbClr val="EAFF46"/>
                </a:solidFill>
              </a:rPr>
              <a:t>, Tristan Morrison, Jose Banuelos</a:t>
            </a:r>
          </a:p>
        </p:txBody>
      </p:sp>
      <p:sp>
        <p:nvSpPr>
          <p:cNvPr id="5" name="UC 2021">
            <a:extLst>
              <a:ext uri="{FF2B5EF4-FFF2-40B4-BE49-F238E27FC236}">
                <a16:creationId xmlns:a16="http://schemas.microsoft.com/office/drawing/2014/main" id="{B63A6F46-A33B-1FD0-5C6D-A798795F2A8F}"/>
              </a:ext>
            </a:extLst>
          </p:cNvPr>
          <p:cNvSpPr txBox="1">
            <a:spLocks/>
          </p:cNvSpPr>
          <p:nvPr/>
        </p:nvSpPr>
        <p:spPr bwMode="white">
          <a:xfrm>
            <a:off x="6379029" y="3685753"/>
            <a:ext cx="4898571" cy="179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1200" b="1" i="1">
                <a:solidFill>
                  <a:srgbClr val="EF5347"/>
                </a:solidFill>
              </a:rPr>
              <a:t>ESRI DEVELOPER SUMMIT 2023 </a:t>
            </a:r>
          </a:p>
        </p:txBody>
      </p:sp>
      <p:pic>
        <p:nvPicPr>
          <p:cNvPr id="6" name="Esri">
            <a:extLst>
              <a:ext uri="{FF2B5EF4-FFF2-40B4-BE49-F238E27FC236}">
                <a16:creationId xmlns:a16="http://schemas.microsoft.com/office/drawing/2014/main" id="{93F63492-5A35-FE9A-F168-2840FCA7E8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773241"/>
            <a:ext cx="2120900" cy="6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393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E12D23-9847-57B7-CE91-F8CF45837362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4279C75-D100-2AB1-5DA7-54FDAFC7C02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3D945EF1-DDA3-2706-CD78-2916E438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2" y="2462092"/>
            <a:ext cx="4427728" cy="1477328"/>
          </a:xfrm>
        </p:spPr>
        <p:txBody>
          <a:bodyPr/>
          <a:lstStyle/>
          <a:p>
            <a:r>
              <a:rPr lang="en-US" dirty="0">
                <a:hlinkClick r:id="rId3"/>
              </a:rPr>
              <a:t>Editor UI Updates</a:t>
            </a:r>
            <a:endParaRPr lang="en-US" dirty="0"/>
          </a:p>
        </p:txBody>
      </p:sp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4160F5A4-3BA2-BCF0-8D65-13EF1E7179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16842" b="16842"/>
          <a:stretch/>
        </p:blipFill>
        <p:spPr/>
      </p:pic>
    </p:spTree>
    <p:extLst>
      <p:ext uri="{BB962C8B-B14F-4D97-AF65-F5344CB8AC3E}">
        <p14:creationId xmlns:p14="http://schemas.microsoft.com/office/powerpoint/2010/main" val="185843905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Tooltips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887639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New toggle to enable / disable tooltips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Includes area, length, rotation, orientation, elevation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Supported for both 2D and 3D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8C4EDB-9598-AF1E-4630-0366BCD48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819" y="2699742"/>
            <a:ext cx="2743200" cy="36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7150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Tooltips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887639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New toggle to enable / disable tooltips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Includes area, length, rotation, orientation, elevation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Supported for both 2D and 3D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4" descr="A picture containing plane&#10;&#10;Description automatically generated">
            <a:extLst>
              <a:ext uri="{FF2B5EF4-FFF2-40B4-BE49-F238E27FC236}">
                <a16:creationId xmlns:a16="http://schemas.microsoft.com/office/drawing/2014/main" id="{51A98AD5-99EA-03AD-C49B-E293709BE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376" y="2875106"/>
            <a:ext cx="6641805" cy="35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652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Tooltips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887639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New toggle to enable / disable tooltips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Includes area, length, rotation, orientation, elevation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Supported for both 2D and 3D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328A91A-4C01-95DD-EAE7-449976995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354" y="2849999"/>
            <a:ext cx="4346944" cy="35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8891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Tooltips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887639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New toggle to enable / disable tooltips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Includes area, length, rotation, orientation, elevation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Supported for both 2D and 3D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B45911-42F8-43DD-3083-DA0EB2037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71" y="2849281"/>
            <a:ext cx="5002618" cy="352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6461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E12D23-9847-57B7-CE91-F8CF45837362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4279C75-D100-2AB1-5DA7-54FDAFC7C02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3D945EF1-DDA3-2706-CD78-2916E438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2" y="3200756"/>
            <a:ext cx="4427728" cy="738664"/>
          </a:xfrm>
        </p:spPr>
        <p:txBody>
          <a:bodyPr/>
          <a:lstStyle/>
          <a:p>
            <a:r>
              <a:rPr lang="en-US" dirty="0">
                <a:hlinkClick r:id="rId3"/>
              </a:rPr>
              <a:t>Tooltips</a:t>
            </a:r>
            <a:endParaRPr lang="en-US" dirty="0"/>
          </a:p>
        </p:txBody>
      </p:sp>
      <p:pic>
        <p:nvPicPr>
          <p:cNvPr id="7" name="Picture 9" descr="A picture containing plane&#10;&#10;Description automatically generated">
            <a:extLst>
              <a:ext uri="{FF2B5EF4-FFF2-40B4-BE49-F238E27FC236}">
                <a16:creationId xmlns:a16="http://schemas.microsoft.com/office/drawing/2014/main" id="{93B1F629-680B-A2F1-2089-4B0191C02C7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3194" r="3194"/>
          <a:stretch/>
        </p:blipFill>
        <p:spPr/>
      </p:pic>
    </p:spTree>
    <p:extLst>
      <p:ext uri="{BB962C8B-B14F-4D97-AF65-F5344CB8AC3E}">
        <p14:creationId xmlns:p14="http://schemas.microsoft.com/office/powerpoint/2010/main" val="354912811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/ UX Editor improvements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364815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5ED9FF"/>
              </a:buClr>
            </a:pPr>
            <a:r>
              <a:rPr lang="en-US" sz="1800" dirty="0">
                <a:ea typeface="+mn-lt"/>
                <a:cs typeface="+mn-lt"/>
              </a:rPr>
              <a:t>Improved UI support for </a:t>
            </a:r>
            <a:r>
              <a:rPr lang="en-US" dirty="0">
                <a:ea typeface="+mn-lt"/>
                <a:cs typeface="+mn-lt"/>
              </a:rPr>
              <a:t>different service and app level editing configurations</a:t>
            </a:r>
            <a:endParaRPr lang="en-US" dirty="0"/>
          </a:p>
          <a:p>
            <a:pPr marL="404495" lvl="1">
              <a:buClr>
                <a:srgbClr val="5ED9FF"/>
              </a:buClr>
            </a:pPr>
            <a:r>
              <a:rPr lang="en-US" dirty="0"/>
              <a:t>Hide Templates if "Adds" operation is disabled on all visible editable layers</a:t>
            </a:r>
          </a:p>
          <a:p>
            <a:pPr marL="404495" lvl="1">
              <a:buClr>
                <a:srgbClr val="5ED9FF"/>
              </a:buClr>
            </a:pPr>
            <a:r>
              <a:rPr lang="en-US" dirty="0"/>
              <a:t>Can view attributes when "Update" is disabled</a:t>
            </a:r>
          </a:p>
          <a:p>
            <a:pPr>
              <a:buClr>
                <a:srgbClr val="5ED9FF"/>
              </a:buClr>
            </a:pPr>
            <a:r>
              <a:rPr lang="en-US" dirty="0"/>
              <a:t>Attachments</a:t>
            </a:r>
          </a:p>
          <a:p>
            <a:pPr marL="404495" lvl="1">
              <a:buClr>
                <a:srgbClr val="5ED9FF"/>
              </a:buClr>
            </a:pPr>
            <a:r>
              <a:rPr lang="en-US" dirty="0"/>
              <a:t>Can add attachments on create workflows</a:t>
            </a:r>
          </a:p>
          <a:p>
            <a:pPr marL="404495" lvl="1">
              <a:buClr>
                <a:srgbClr val="5ED9FF"/>
              </a:buClr>
            </a:pPr>
            <a:r>
              <a:rPr lang="en-US" dirty="0"/>
              <a:t>Can add / delete attachments when "Update" operation is disabled as long as "Adds" is enabled on the service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509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E12D23-9847-57B7-CE91-F8CF45837362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4279C75-D100-2AB1-5DA7-54FDAFC7C02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3D945EF1-DDA3-2706-CD78-2916E438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639" y="1874057"/>
            <a:ext cx="4427728" cy="2215991"/>
          </a:xfrm>
        </p:spPr>
        <p:txBody>
          <a:bodyPr/>
          <a:lstStyle/>
          <a:p>
            <a:r>
              <a:rPr lang="en-US" dirty="0">
                <a:hlinkClick r:id="rId3"/>
              </a:rPr>
              <a:t>Improved C.R.U.D support</a:t>
            </a:r>
            <a:endParaRPr lang="en-US" dirty="0"/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243070F0-889E-7999-D8CA-A646594773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708" b="708"/>
          <a:stretch/>
        </p:blipFill>
        <p:spPr/>
      </p:pic>
    </p:spTree>
    <p:extLst>
      <p:ext uri="{BB962C8B-B14F-4D97-AF65-F5344CB8AC3E}">
        <p14:creationId xmlns:p14="http://schemas.microsoft.com/office/powerpoint/2010/main" val="47704727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7E5009-B321-9A42-F735-E4CDFA6F79F5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DB161C3-A206-0F12-A4F6-59B1A7570E8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D6A3847-CD7D-08E6-75CA-F7E1F540D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97"/>
            <a:stretch/>
          </p:blipFill>
          <p:spPr>
            <a:xfrm>
              <a:off x="5872162" y="0"/>
              <a:ext cx="6316591" cy="688543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55A8B6-2DFA-8451-861C-9E6E6BF8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94006"/>
            <a:ext cx="7119257" cy="1477328"/>
          </a:xfrm>
        </p:spPr>
        <p:txBody>
          <a:bodyPr/>
          <a:lstStyle/>
          <a:p>
            <a:r>
              <a:rPr lang="en-US" dirty="0"/>
              <a:t>Data Integrity &amp; Arcade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F42B2-81D6-6B33-C7C5-E2D84854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3512743"/>
            <a:ext cx="7119256" cy="338554"/>
          </a:xfrm>
        </p:spPr>
        <p:txBody>
          <a:bodyPr/>
          <a:lstStyle/>
          <a:p>
            <a:r>
              <a:rPr lang="en-US" dirty="0">
                <a:solidFill>
                  <a:srgbClr val="EAFF46"/>
                </a:solidFill>
              </a:rPr>
              <a:t>Tristan Morrison</a:t>
            </a:r>
          </a:p>
        </p:txBody>
      </p:sp>
    </p:spTree>
    <p:extLst>
      <p:ext uri="{BB962C8B-B14F-4D97-AF65-F5344CB8AC3E}">
        <p14:creationId xmlns:p14="http://schemas.microsoft.com/office/powerpoint/2010/main" val="93905894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3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Preserving Data Integrity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2446807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TODO</a:t>
            </a:r>
          </a:p>
          <a:p>
            <a:pPr>
              <a:buClr>
                <a:srgbClr val="EAFF46"/>
              </a:buClr>
            </a:pPr>
            <a:r>
              <a:rPr lang="en-US" dirty="0"/>
              <a:t>Contingent Values</a:t>
            </a:r>
          </a:p>
          <a:p>
            <a:pPr>
              <a:buClr>
                <a:srgbClr val="EAFF46"/>
              </a:buClr>
            </a:pPr>
            <a:r>
              <a:rPr lang="en-US" dirty="0"/>
              <a:t>Expressions</a:t>
            </a:r>
          </a:p>
          <a:p>
            <a:pPr>
              <a:buClr>
                <a:srgbClr val="EAFF46"/>
              </a:buClr>
            </a:pPr>
            <a:r>
              <a:rPr lang="en-US" dirty="0"/>
              <a:t>Required fields</a:t>
            </a:r>
          </a:p>
          <a:p>
            <a:pPr>
              <a:buClr>
                <a:srgbClr val="EAFF46"/>
              </a:buClr>
            </a:pPr>
            <a:r>
              <a:rPr lang="en-US" dirty="0"/>
              <a:t>Default values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4752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7E5009-B321-9A42-F735-E4CDFA6F79F5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DB161C3-A206-0F12-A4F6-59B1A7570E8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D6A3847-CD7D-08E6-75CA-F7E1F540D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97"/>
            <a:stretch/>
          </p:blipFill>
          <p:spPr>
            <a:xfrm>
              <a:off x="5872162" y="0"/>
              <a:ext cx="6316591" cy="688543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55A8B6-2DFA-8451-861C-9E6E6BF8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02" y="1831274"/>
            <a:ext cx="7119257" cy="2215991"/>
          </a:xfrm>
        </p:spPr>
        <p:txBody>
          <a:bodyPr/>
          <a:lstStyle/>
          <a:p>
            <a:r>
              <a:rPr lang="en-US" dirty="0"/>
              <a:t>Slides available: </a:t>
            </a:r>
            <a:br>
              <a:rPr lang="en-US" dirty="0"/>
            </a:br>
            <a:r>
              <a:rPr lang="en-US" dirty="0">
                <a:ea typeface="+mj-lt"/>
                <a:cs typeface="+mj-lt"/>
                <a:hlinkClick r:id="rId3"/>
              </a:rPr>
              <a:t>https://links.esri.com/DS23-web-editing</a:t>
            </a:r>
            <a:endParaRPr lang="en-US" sz="44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02875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E12D23-9847-57B7-CE91-F8CF45837362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4279C75-D100-2AB1-5DA7-54FDAFC7C02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3D945EF1-DDA3-2706-CD78-2916E438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2" y="3200756"/>
            <a:ext cx="4427728" cy="738664"/>
          </a:xfrm>
        </p:spPr>
        <p:txBody>
          <a:bodyPr/>
          <a:lstStyle/>
          <a:p>
            <a:r>
              <a:rPr lang="en-US" dirty="0"/>
              <a:t>Data Integrity</a:t>
            </a:r>
          </a:p>
        </p:txBody>
      </p:sp>
      <p:pic>
        <p:nvPicPr>
          <p:cNvPr id="6" name="Picture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358CE4D4-B00A-AEF0-7973-E02215BAAEC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1062" b="22239"/>
          <a:stretch/>
        </p:blipFill>
        <p:spPr>
          <a:xfrm>
            <a:off x="684213" y="1757363"/>
            <a:ext cx="5887720" cy="3311820"/>
          </a:xfrm>
        </p:spPr>
      </p:pic>
    </p:spTree>
    <p:extLst>
      <p:ext uri="{BB962C8B-B14F-4D97-AF65-F5344CB8AC3E}">
        <p14:creationId xmlns:p14="http://schemas.microsoft.com/office/powerpoint/2010/main" val="223872743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0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Arcade Expressions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887639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TODO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10022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E12D23-9847-57B7-CE91-F8CF45837362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4279C75-D100-2AB1-5DA7-54FDAFC7C02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3D945EF1-DDA3-2706-CD78-2916E438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2" y="2462092"/>
            <a:ext cx="4427728" cy="1477328"/>
          </a:xfrm>
        </p:spPr>
        <p:txBody>
          <a:bodyPr/>
          <a:lstStyle/>
          <a:p>
            <a:r>
              <a:rPr lang="en-US" dirty="0"/>
              <a:t>Arcade Expressions</a:t>
            </a:r>
          </a:p>
        </p:txBody>
      </p:sp>
      <p:pic>
        <p:nvPicPr>
          <p:cNvPr id="6" name="Picture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358CE4D4-B00A-AEF0-7973-E02215BAAEC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1062" b="22239"/>
          <a:stretch/>
        </p:blipFill>
        <p:spPr>
          <a:xfrm>
            <a:off x="684213" y="1757363"/>
            <a:ext cx="5887720" cy="3311820"/>
          </a:xfrm>
        </p:spPr>
      </p:pic>
    </p:spTree>
    <p:extLst>
      <p:ext uri="{BB962C8B-B14F-4D97-AF65-F5344CB8AC3E}">
        <p14:creationId xmlns:p14="http://schemas.microsoft.com/office/powerpoint/2010/main" val="379328605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7E5009-B321-9A42-F735-E4CDFA6F79F5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DB161C3-A206-0F12-A4F6-59B1A7570E8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D6A3847-CD7D-08E6-75CA-F7E1F540D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97"/>
            <a:stretch/>
          </p:blipFill>
          <p:spPr>
            <a:xfrm>
              <a:off x="5872162" y="0"/>
              <a:ext cx="6316591" cy="688543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55A8B6-2DFA-8451-861C-9E6E6BF8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32670"/>
            <a:ext cx="7119257" cy="738664"/>
          </a:xfrm>
        </p:spPr>
        <p:txBody>
          <a:bodyPr/>
          <a:lstStyle/>
          <a:p>
            <a:r>
              <a:rPr lang="en-US" dirty="0"/>
              <a:t>Custom Editing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F42B2-81D6-6B33-C7C5-E2D84854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3512743"/>
            <a:ext cx="7119256" cy="338554"/>
          </a:xfrm>
        </p:spPr>
        <p:txBody>
          <a:bodyPr/>
          <a:lstStyle/>
          <a:p>
            <a:r>
              <a:rPr lang="en-US" dirty="0">
                <a:solidFill>
                  <a:srgbClr val="EAFF46"/>
                </a:solidFill>
              </a:rPr>
              <a:t>Heather </a:t>
            </a:r>
            <a:r>
              <a:rPr lang="en-US" dirty="0" err="1">
                <a:solidFill>
                  <a:srgbClr val="EAFF46"/>
                </a:solidFill>
              </a:rPr>
              <a:t>Gonzago</a:t>
            </a:r>
          </a:p>
        </p:txBody>
      </p:sp>
    </p:spTree>
    <p:extLst>
      <p:ext uri="{BB962C8B-B14F-4D97-AF65-F5344CB8AC3E}">
        <p14:creationId xmlns:p14="http://schemas.microsoft.com/office/powerpoint/2010/main" val="385014992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05" y="2238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Editing Workflows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3752691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endParaRPr lang="en-US" dirty="0"/>
          </a:p>
          <a:p>
            <a:r>
              <a:rPr lang="en-US" dirty="0"/>
              <a:t>Task-based requirements</a:t>
            </a:r>
          </a:p>
          <a:p>
            <a:r>
              <a:rPr lang="en-US" dirty="0"/>
              <a:t>Narrows down editing steps for user</a:t>
            </a:r>
          </a:p>
          <a:p>
            <a:r>
              <a:rPr lang="en-US" dirty="0"/>
              <a:t>Removes unnecessary UI functionality not needed for task</a:t>
            </a:r>
          </a:p>
          <a:p>
            <a:r>
              <a:rPr lang="en-US" dirty="0"/>
              <a:t>Efficiency and productivity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8117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179" y="8395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editing workflows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887639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Editor components</a:t>
            </a:r>
          </a:p>
          <a:p>
            <a:pPr>
              <a:buClr>
                <a:srgbClr val="EAFF46"/>
              </a:buClr>
            </a:pPr>
            <a:r>
              <a:rPr lang="en-US" dirty="0"/>
              <a:t>Use with other API components </a:t>
            </a:r>
          </a:p>
          <a:p>
            <a:pPr>
              <a:buClr>
                <a:srgbClr val="EAFF46"/>
              </a:buClr>
            </a:pPr>
            <a:endParaRPr lang="en-US" dirty="0"/>
          </a:p>
          <a:p>
            <a:pPr>
              <a:buClr>
                <a:srgbClr val="EAFF46"/>
              </a:buClr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222CBF-A14F-3E3F-9B74-144C1EADC3FF}"/>
              </a:ext>
            </a:extLst>
          </p:cNvPr>
          <p:cNvGrpSpPr/>
          <p:nvPr/>
        </p:nvGrpSpPr>
        <p:grpSpPr>
          <a:xfrm>
            <a:off x="882786" y="2768932"/>
            <a:ext cx="8072414" cy="1239369"/>
            <a:chOff x="1027624" y="1925114"/>
            <a:chExt cx="8072414" cy="1239369"/>
          </a:xfrm>
        </p:grpSpPr>
        <p:pic>
          <p:nvPicPr>
            <p:cNvPr id="8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0F950EA-4353-F766-0B09-15D03CD8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6838" y="1925114"/>
              <a:ext cx="2743200" cy="108912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A9231C-17D3-5CEF-E218-771C88019A4E}"/>
                </a:ext>
              </a:extLst>
            </p:cNvPr>
            <p:cNvGrpSpPr/>
            <p:nvPr/>
          </p:nvGrpSpPr>
          <p:grpSpPr>
            <a:xfrm>
              <a:off x="1027624" y="2565423"/>
              <a:ext cx="2836984" cy="599060"/>
              <a:chOff x="1027624" y="2565423"/>
              <a:chExt cx="2836984" cy="599060"/>
            </a:xfrm>
          </p:grpSpPr>
          <p:pic>
            <p:nvPicPr>
              <p:cNvPr id="14" name="Picture 17" descr="Shape, rectangle&#10;&#10;Description automatically generated">
                <a:extLst>
                  <a:ext uri="{FF2B5EF4-FFF2-40B4-BE49-F238E27FC236}">
                    <a16:creationId xmlns:a16="http://schemas.microsoft.com/office/drawing/2014/main" id="{2CB2D982-3173-2312-6ACC-D9A5F4FC3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624" y="2565423"/>
                <a:ext cx="2836984" cy="59906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CA445F-0D13-1197-C335-70731EA0D6C0}"/>
                  </a:ext>
                </a:extLst>
              </p:cNvPr>
              <p:cNvSpPr txBox="1"/>
              <p:nvPr/>
            </p:nvSpPr>
            <p:spPr>
              <a:xfrm>
                <a:off x="1187062" y="2644908"/>
                <a:ext cx="2535951" cy="369332"/>
              </a:xfrm>
              <a:prstGeom prst="rect">
                <a:avLst/>
              </a:prstGeom>
              <a:noFill/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/>
                  <a:t>Snapping Controls</a:t>
                </a:r>
                <a:endParaRPr lang="en-US" sz="2400" dirty="0" err="1">
                  <a:ea typeface="+mn-ea"/>
                  <a:cs typeface="+mn-cs"/>
                </a:endParaRPr>
              </a:p>
            </p:txBody>
          </p:sp>
        </p:grpSp>
      </p:grpSp>
      <p:pic>
        <p:nvPicPr>
          <p:cNvPr id="16" name="Picture 17" descr="Shape, rectangle&#10;&#10;Description automatically generated">
            <a:extLst>
              <a:ext uri="{FF2B5EF4-FFF2-40B4-BE49-F238E27FC236}">
                <a16:creationId xmlns:a16="http://schemas.microsoft.com/office/drawing/2014/main" id="{BA5C24C0-F390-BD2B-4798-79C652AEF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55" y="2665200"/>
            <a:ext cx="2836984" cy="6093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55623E-ABD5-F1BB-64DE-1F188A11CCEB}"/>
              </a:ext>
            </a:extLst>
          </p:cNvPr>
          <p:cNvSpPr txBox="1"/>
          <p:nvPr/>
        </p:nvSpPr>
        <p:spPr>
          <a:xfrm>
            <a:off x="1187062" y="2799583"/>
            <a:ext cx="2464970" cy="738664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err="1">
                <a:ea typeface="+mn-ea"/>
                <a:cs typeface="+mn-cs"/>
              </a:rPr>
              <a:t>FeatureTemplates</a:t>
            </a:r>
            <a:endParaRPr lang="en-US" sz="2400" dirty="0">
              <a:ea typeface="+mn-ea"/>
              <a:cs typeface="+mn-cs"/>
            </a:endParaRPr>
          </a:p>
          <a:p>
            <a:pPr eaLnBrk="0" hangingPunct="0"/>
            <a:endParaRPr lang="en-US" sz="2400" dirty="0">
              <a:ea typeface="+mn-ea"/>
              <a:cs typeface="+mn-cs"/>
            </a:endParaRPr>
          </a:p>
        </p:txBody>
      </p:sp>
      <p:pic>
        <p:nvPicPr>
          <p:cNvPr id="18" name="Picture 17" descr="Shape, rectangle&#10;&#10;Description automatically generated">
            <a:extLst>
              <a:ext uri="{FF2B5EF4-FFF2-40B4-BE49-F238E27FC236}">
                <a16:creationId xmlns:a16="http://schemas.microsoft.com/office/drawing/2014/main" id="{E592271C-3022-D33A-FA99-DA51F7979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55" y="4153823"/>
            <a:ext cx="2836984" cy="5990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94F6AF-1E88-97F9-0EE9-7987A774AB31}"/>
              </a:ext>
            </a:extLst>
          </p:cNvPr>
          <p:cNvSpPr txBox="1"/>
          <p:nvPr/>
        </p:nvSpPr>
        <p:spPr>
          <a:xfrm>
            <a:off x="1187062" y="4252712"/>
            <a:ext cx="2598406" cy="369332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err="1">
                <a:ea typeface="+mn-ea"/>
                <a:cs typeface="+mn-cs"/>
              </a:rPr>
              <a:t>S</a:t>
            </a:r>
            <a:r>
              <a:rPr lang="en-US" sz="2400" dirty="0" err="1"/>
              <a:t>ketchViewModel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AA269-F104-34F9-4FD8-569B1A3BBC9D}"/>
              </a:ext>
            </a:extLst>
          </p:cNvPr>
          <p:cNvSpPr txBox="1"/>
          <p:nvPr/>
        </p:nvSpPr>
        <p:spPr>
          <a:xfrm>
            <a:off x="1564344" y="4960696"/>
            <a:ext cx="1710405" cy="369332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ea typeface="+mn-ea"/>
                <a:cs typeface="+mn-cs"/>
              </a:rPr>
              <a:t>Attachments</a:t>
            </a:r>
          </a:p>
        </p:txBody>
      </p:sp>
      <p:pic>
        <p:nvPicPr>
          <p:cNvPr id="22" name="Picture 17" descr="Shape, rectangle&#10;&#10;Description automatically generated">
            <a:extLst>
              <a:ext uri="{FF2B5EF4-FFF2-40B4-BE49-F238E27FC236}">
                <a16:creationId xmlns:a16="http://schemas.microsoft.com/office/drawing/2014/main" id="{DBC015E1-F4B2-D2BB-22E2-86082E81C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06" y="4860304"/>
            <a:ext cx="2836984" cy="599060"/>
          </a:xfrm>
          <a:prstGeom prst="rect">
            <a:avLst/>
          </a:prstGeom>
        </p:spPr>
      </p:pic>
      <p:pic>
        <p:nvPicPr>
          <p:cNvPr id="23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883FCF0E-CD11-A13B-2F7A-A462A677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27" y="5588580"/>
            <a:ext cx="2043832" cy="811458"/>
          </a:xfrm>
          <a:prstGeom prst="rect">
            <a:avLst/>
          </a:prstGeom>
          <a:ln w="22225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ysDash"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EB5E61-7174-5DE7-3B1B-23C57CB93B1E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8339" y="3919611"/>
            <a:ext cx="2796866" cy="2341976"/>
          </a:xfrm>
          <a:prstGeom prst="straightConnector1">
            <a:avLst/>
          </a:prstGeom>
          <a:noFill/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>
            <a:outerShdw blurRad="25400" algn="ctr" rotWithShape="0">
              <a:schemeClr val="accent4">
                <a:lumMod val="20000"/>
                <a:lumOff val="80000"/>
                <a:alpha val="41000"/>
              </a:schemeClr>
            </a:outerShdw>
          </a:effectLst>
        </p:spPr>
      </p:cxnSp>
      <p:pic>
        <p:nvPicPr>
          <p:cNvPr id="28" name="Picture 17" descr="Shape, rectangle&#10;&#10;Description automatically generated">
            <a:extLst>
              <a:ext uri="{FF2B5EF4-FFF2-40B4-BE49-F238E27FC236}">
                <a16:creationId xmlns:a16="http://schemas.microsoft.com/office/drawing/2014/main" id="{5603054A-AE3D-98D4-F412-E7D8FA501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592" y="4013195"/>
            <a:ext cx="2836984" cy="8261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EE1434-8D32-0561-B2C3-828C515B7EEE}"/>
              </a:ext>
            </a:extLst>
          </p:cNvPr>
          <p:cNvSpPr txBox="1"/>
          <p:nvPr/>
        </p:nvSpPr>
        <p:spPr>
          <a:xfrm>
            <a:off x="6833129" y="4161748"/>
            <a:ext cx="250670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23983374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E12D23-9847-57B7-CE91-F8CF45837362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4279C75-D100-2AB1-5DA7-54FDAFC7C02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3D945EF1-DDA3-2706-CD78-2916E438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2" y="2462092"/>
            <a:ext cx="4427728" cy="1477328"/>
          </a:xfrm>
        </p:spPr>
        <p:txBody>
          <a:bodyPr/>
          <a:lstStyle/>
          <a:p>
            <a:r>
              <a:rPr lang="en-US" dirty="0"/>
              <a:t>Custom workflows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2E0C9F-E352-A281-7D6D-719DBDB0E8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584" b="1584"/>
          <a:stretch>
            <a:fillRect/>
          </a:stretch>
        </p:blipFill>
        <p:spPr>
          <a:prstGeom prst="rect">
            <a:avLst/>
          </a:prstGeom>
          <a:effectLst>
            <a:outerShdw blurRad="50800" dist="50800" dir="5400000" sx="69000" sy="69000" algn="ctr" rotWithShape="0">
              <a:schemeClr val="tx1">
                <a:lumMod val="8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516694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3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throughout Online Apps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2669546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All the new features added to Editor widget will be immediately available in the following apps:</a:t>
            </a:r>
          </a:p>
          <a:p>
            <a:pPr marL="404495" lvl="1">
              <a:buClr>
                <a:srgbClr val="EAFF46"/>
              </a:buClr>
            </a:pPr>
            <a:r>
              <a:rPr lang="en-US" dirty="0" err="1"/>
              <a:t>MapViewer</a:t>
            </a:r>
          </a:p>
          <a:p>
            <a:pPr marL="404495" lvl="1">
              <a:buClr>
                <a:srgbClr val="EAFF46"/>
              </a:buClr>
            </a:pPr>
            <a:r>
              <a:rPr lang="en-US" dirty="0" err="1"/>
              <a:t>SceneViewer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Experience Builder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Instant Apps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239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7E5009-B321-9A42-F735-E4CDFA6F79F5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DB161C3-A206-0F12-A4F6-59B1A7570E8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D6A3847-CD7D-08E6-75CA-F7E1F540D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97"/>
            <a:stretch/>
          </p:blipFill>
          <p:spPr>
            <a:xfrm>
              <a:off x="5872162" y="0"/>
              <a:ext cx="6316591" cy="688543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55A8B6-2DFA-8451-861C-9E6E6BF8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12150"/>
            <a:ext cx="7119257" cy="2031325"/>
          </a:xfrm>
        </p:spPr>
        <p:txBody>
          <a:bodyPr/>
          <a:lstStyle/>
          <a:p>
            <a:r>
              <a:rPr lang="en-US" sz="4400" dirty="0"/>
              <a:t>Slides available:</a:t>
            </a:r>
            <a:br>
              <a:rPr lang="en-US" sz="4400" dirty="0"/>
            </a:br>
            <a:r>
              <a:rPr lang="en-US" sz="4400" dirty="0">
                <a:ea typeface="+mj-lt"/>
                <a:cs typeface="+mj-lt"/>
                <a:hlinkClick r:id="rId3"/>
              </a:rPr>
              <a:t>https://links.esri.com/DS23-web-editing</a:t>
            </a: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742877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E2B89E0-A438-EB49-0E87-138584754F65}"/>
              </a:ext>
            </a:extLst>
          </p:cNvPr>
          <p:cNvGrpSpPr/>
          <p:nvPr/>
        </p:nvGrpSpPr>
        <p:grpSpPr>
          <a:xfrm>
            <a:off x="1" y="-14288"/>
            <a:ext cx="12251643" cy="6903259"/>
            <a:chOff x="1" y="-14288"/>
            <a:chExt cx="12251643" cy="6903259"/>
          </a:xfrm>
        </p:grpSpPr>
        <p:sp>
          <p:nvSpPr>
            <p:cNvPr id="2" name="gradient background1">
              <a:extLst>
                <a:ext uri="{FF2B5EF4-FFF2-40B4-BE49-F238E27FC236}">
                  <a16:creationId xmlns:a16="http://schemas.microsoft.com/office/drawing/2014/main" id="{5719DC7D-14A8-D6B7-C512-913AA0BF2CB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FCA93C78-3371-C0E0-2E26-2D749F76D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Please Share Your Feedback in the App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C87F03-7825-C9FC-9988-8C0F1C5E5463}"/>
              </a:ext>
            </a:extLst>
          </p:cNvPr>
          <p:cNvGrpSpPr/>
          <p:nvPr/>
        </p:nvGrpSpPr>
        <p:grpSpPr>
          <a:xfrm>
            <a:off x="1418907" y="1835499"/>
            <a:ext cx="9354185" cy="4336701"/>
            <a:chOff x="1418907" y="1835499"/>
            <a:chExt cx="9354185" cy="43367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DD6B6F-ECC9-20E6-D7E2-0189DF3437F3}"/>
                </a:ext>
              </a:extLst>
            </p:cNvPr>
            <p:cNvSpPr txBox="1"/>
            <p:nvPr/>
          </p:nvSpPr>
          <p:spPr>
            <a:xfrm>
              <a:off x="1513120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B55B1-6E50-8B05-E217-CCC44A5A2777}"/>
                </a:ext>
              </a:extLst>
            </p:cNvPr>
            <p:cNvSpPr txBox="1"/>
            <p:nvPr/>
          </p:nvSpPr>
          <p:spPr>
            <a:xfrm>
              <a:off x="3983435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EAFF46"/>
                  </a:solidFill>
                </a:rPr>
                <a:t>Select the session you attended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8E5660-1005-3590-F860-68AEA0B57D80}"/>
                </a:ext>
              </a:extLst>
            </p:cNvPr>
            <p:cNvSpPr txBox="1"/>
            <p:nvPr/>
          </p:nvSpPr>
          <p:spPr>
            <a:xfrm>
              <a:off x="6464508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5B602B-070D-C320-276F-E035AA515AFB}"/>
                </a:ext>
              </a:extLst>
            </p:cNvPr>
            <p:cNvSpPr txBox="1"/>
            <p:nvPr/>
          </p:nvSpPr>
          <p:spPr>
            <a:xfrm>
              <a:off x="8945581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EAFF46"/>
                  </a:solidFill>
                </a:rPr>
                <a:t>Log in to access the survey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16EA1F-8831-E93D-F80B-C52C6C3BE8C4}"/>
                </a:ext>
              </a:extLst>
            </p:cNvPr>
            <p:cNvGrpSpPr/>
            <p:nvPr/>
          </p:nvGrpSpPr>
          <p:grpSpPr>
            <a:xfrm>
              <a:off x="3896394" y="2656131"/>
              <a:ext cx="1921724" cy="3516069"/>
              <a:chOff x="3125273" y="2289667"/>
              <a:chExt cx="1745068" cy="3192852"/>
            </a:xfrm>
          </p:grpSpPr>
          <p:pic>
            <p:nvPicPr>
              <p:cNvPr id="33" name="Picture 32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55342FB6-F98C-FF48-735A-DEA16110F3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DC972699-BCDD-47BD-2AA2-A6B9FF783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75D610C-43F1-D510-292E-45AF0EE7F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10E336B-C94D-D08F-3627-F15C3C229B3D}"/>
                </a:ext>
              </a:extLst>
            </p:cNvPr>
            <p:cNvGrpSpPr/>
            <p:nvPr/>
          </p:nvGrpSpPr>
          <p:grpSpPr>
            <a:xfrm>
              <a:off x="6373881" y="2656131"/>
              <a:ext cx="1921724" cy="3516069"/>
              <a:chOff x="5226240" y="2289667"/>
              <a:chExt cx="1745068" cy="3192852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5044C64-A080-861D-8EE4-F3E07EEC0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74A6743-2E7A-0B49-88D0-4F41A47925D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0" name="Picture 8">
                <a:extLst>
                  <a:ext uri="{FF2B5EF4-FFF2-40B4-BE49-F238E27FC236}">
                    <a16:creationId xmlns:a16="http://schemas.microsoft.com/office/drawing/2014/main" id="{72B5474A-C946-C7A6-FE9F-364BD6993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3E12EA2-91D4-1BF1-B4E8-972BE20C9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1535291-922A-643A-3F09-B590AF06CD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4E4A78-6011-2B50-5F07-999DDDA690DE}"/>
                </a:ext>
              </a:extLst>
            </p:cNvPr>
            <p:cNvGrpSpPr/>
            <p:nvPr/>
          </p:nvGrpSpPr>
          <p:grpSpPr>
            <a:xfrm>
              <a:off x="8851368" y="2656131"/>
              <a:ext cx="1921724" cy="3516069"/>
              <a:chOff x="8728788" y="2289666"/>
              <a:chExt cx="1921724" cy="3516069"/>
            </a:xfrm>
          </p:grpSpPr>
          <p:pic>
            <p:nvPicPr>
              <p:cNvPr id="24" name="Picture 8">
                <a:extLst>
                  <a:ext uri="{FF2B5EF4-FFF2-40B4-BE49-F238E27FC236}">
                    <a16:creationId xmlns:a16="http://schemas.microsoft.com/office/drawing/2014/main" id="{0C420E07-9E3E-75E6-9FCF-2D206EAAE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CD8EF22-199D-04AA-DB3F-320CFBE82E9E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98AECBA-BE62-9CB1-E185-042DA99EF6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5B703BC-A120-E5D2-D44C-4D70CABBF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45D2CA7-A7FB-AA5E-8CBD-A9EC34B5DCEC}"/>
                </a:ext>
              </a:extLst>
            </p:cNvPr>
            <p:cNvGrpSpPr/>
            <p:nvPr/>
          </p:nvGrpSpPr>
          <p:grpSpPr>
            <a:xfrm>
              <a:off x="1418907" y="2656131"/>
              <a:ext cx="1921724" cy="3516069"/>
              <a:chOff x="1418907" y="2504270"/>
              <a:chExt cx="1921724" cy="3516069"/>
            </a:xfrm>
          </p:grpSpPr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BF5367D5-F527-25EE-B3B3-C2AE00942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18907" y="2504270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C7AC308-EFBE-A0C7-5E9C-7FB623EBDD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</a:blip>
              <a:srcRect l="239" t="4174" r="-239" b="12799"/>
              <a:stretch/>
            </p:blipFill>
            <p:spPr>
              <a:xfrm>
                <a:off x="1489041" y="2647837"/>
                <a:ext cx="1785525" cy="3208149"/>
              </a:xfrm>
              <a:prstGeom prst="rect">
                <a:avLst/>
              </a:prstGeom>
            </p:spPr>
          </p:pic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EB3B89A7-D6AE-13CF-3713-1334D9EFC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7323"/>
              <a:stretch/>
            </p:blipFill>
            <p:spPr>
              <a:xfrm>
                <a:off x="1521357" y="3537096"/>
                <a:ext cx="1703938" cy="638176"/>
              </a:xfrm>
              <a:prstGeom prst="rect">
                <a:avLst/>
              </a:prstGeom>
            </p:spPr>
          </p:pic>
        </p:grpSp>
        <p:sp>
          <p:nvSpPr>
            <p:cNvPr id="18" name="Right Arrow 38">
              <a:extLst>
                <a:ext uri="{FF2B5EF4-FFF2-40B4-BE49-F238E27FC236}">
                  <a16:creationId xmlns:a16="http://schemas.microsoft.com/office/drawing/2014/main" id="{29856090-7EB0-9627-98D8-194DD85D065D}"/>
                </a:ext>
              </a:extLst>
            </p:cNvPr>
            <p:cNvSpPr/>
            <p:nvPr/>
          </p:nvSpPr>
          <p:spPr bwMode="auto">
            <a:xfrm>
              <a:off x="2977733" y="3784804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rgbClr val="FFC452"/>
                </a:gs>
                <a:gs pos="0">
                  <a:srgbClr val="EAFF46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9" name="Right Arrow 38">
            <a:extLst>
              <a:ext uri="{FF2B5EF4-FFF2-40B4-BE49-F238E27FC236}">
                <a16:creationId xmlns:a16="http://schemas.microsoft.com/office/drawing/2014/main" id="{F5AA7F78-3815-A6F1-E584-DA09EFC0253F}"/>
              </a:ext>
            </a:extLst>
          </p:cNvPr>
          <p:cNvSpPr/>
          <p:nvPr/>
        </p:nvSpPr>
        <p:spPr bwMode="auto">
          <a:xfrm>
            <a:off x="5447469" y="4502650"/>
            <a:ext cx="920241" cy="484727"/>
          </a:xfrm>
          <a:prstGeom prst="rightArrow">
            <a:avLst/>
          </a:prstGeom>
          <a:gradFill flip="none" rotWithShape="1">
            <a:gsLst>
              <a:gs pos="100000">
                <a:srgbClr val="FFC452"/>
              </a:gs>
              <a:gs pos="0">
                <a:srgbClr val="EAFF4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ight Arrow 38">
            <a:extLst>
              <a:ext uri="{FF2B5EF4-FFF2-40B4-BE49-F238E27FC236}">
                <a16:creationId xmlns:a16="http://schemas.microsoft.com/office/drawing/2014/main" id="{C683CD60-313D-1782-5EB5-0F4803002FD4}"/>
              </a:ext>
            </a:extLst>
          </p:cNvPr>
          <p:cNvSpPr/>
          <p:nvPr/>
        </p:nvSpPr>
        <p:spPr bwMode="auto">
          <a:xfrm>
            <a:off x="7934295" y="4502650"/>
            <a:ext cx="920241" cy="484727"/>
          </a:xfrm>
          <a:prstGeom prst="rightArrow">
            <a:avLst/>
          </a:prstGeom>
          <a:gradFill flip="none" rotWithShape="1">
            <a:gsLst>
              <a:gs pos="100000">
                <a:srgbClr val="FFC452"/>
              </a:gs>
              <a:gs pos="0">
                <a:srgbClr val="EAFF4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638697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4418857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Web editing overview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What is it?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Consistency throughout online Apps and App Builders</a:t>
            </a:r>
          </a:p>
          <a:p>
            <a:pPr>
              <a:buClr>
                <a:srgbClr val="EAFF46"/>
              </a:buClr>
            </a:pPr>
            <a:r>
              <a:rPr lang="en-US" dirty="0"/>
              <a:t>Editor building blocks</a:t>
            </a:r>
          </a:p>
          <a:p>
            <a:pPr marL="404495" lvl="1">
              <a:buClr>
                <a:srgbClr val="EAFF46"/>
              </a:buClr>
            </a:pPr>
            <a:r>
              <a:rPr lang="en-US" dirty="0" err="1"/>
              <a:t>FeatureForm</a:t>
            </a:r>
            <a:r>
              <a:rPr lang="en-US" dirty="0"/>
              <a:t>, </a:t>
            </a:r>
            <a:r>
              <a:rPr lang="en-US" dirty="0" err="1"/>
              <a:t>FeatureTemplates</a:t>
            </a:r>
            <a:r>
              <a:rPr lang="en-US" dirty="0"/>
              <a:t>, </a:t>
            </a:r>
            <a:r>
              <a:rPr lang="en-US" dirty="0" err="1"/>
              <a:t>SketchViewModel</a:t>
            </a:r>
            <a:r>
              <a:rPr lang="en-US" dirty="0"/>
              <a:t>, Attachments, </a:t>
            </a:r>
            <a:r>
              <a:rPr lang="en-US" dirty="0" err="1"/>
              <a:t>SnappingOptions</a:t>
            </a:r>
            <a:endParaRPr lang="en-US"/>
          </a:p>
          <a:p>
            <a:pPr>
              <a:buClr>
                <a:srgbClr val="EAFF46"/>
              </a:buClr>
            </a:pPr>
            <a:r>
              <a:rPr lang="en-US" dirty="0"/>
              <a:t>UI / UX updates from the past year</a:t>
            </a:r>
          </a:p>
          <a:p>
            <a:pPr>
              <a:buClr>
                <a:srgbClr val="EAFF46"/>
              </a:buClr>
            </a:pPr>
            <a:r>
              <a:rPr lang="en-US" dirty="0"/>
              <a:t>Tooltips</a:t>
            </a:r>
          </a:p>
          <a:p>
            <a:pPr>
              <a:buClr>
                <a:srgbClr val="EAFF46"/>
              </a:buClr>
            </a:pPr>
            <a:r>
              <a:rPr lang="en-US" dirty="0">
                <a:ea typeface="+mn-lt"/>
                <a:cs typeface="+mn-lt"/>
              </a:rPr>
              <a:t>Asynchronous Arcade Expressions</a:t>
            </a:r>
          </a:p>
          <a:p>
            <a:pPr>
              <a:buClr>
                <a:srgbClr val="EAFF46"/>
              </a:buClr>
            </a:pPr>
            <a:r>
              <a:rPr lang="en-US" dirty="0"/>
              <a:t>Preserving data integrity and data precision</a:t>
            </a:r>
          </a:p>
          <a:p>
            <a:pPr>
              <a:buClr>
                <a:srgbClr val="EAFF46"/>
              </a:buClr>
            </a:pPr>
            <a:r>
              <a:rPr lang="en-US" dirty="0"/>
              <a:t>Custom editing workflows</a:t>
            </a:r>
          </a:p>
          <a:p>
            <a:pPr>
              <a:buClr>
                <a:srgbClr val="EAFF46"/>
              </a:buClr>
            </a:pPr>
            <a:endParaRPr lang="en-US" dirty="0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0892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7E5009-B321-9A42-F735-E4CDFA6F79F5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DB161C3-A206-0F12-A4F6-59B1A7570E8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D6A3847-CD7D-08E6-75CA-F7E1F540D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21A8D64-5ED7-C677-405B-30AB7E41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Us On Social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9D668-8282-F4FB-305F-1D83415E5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EAFF46"/>
                </a:solidFill>
              </a:rPr>
              <a:t>And Join the Conversation Using #</a:t>
            </a:r>
            <a:r>
              <a:rPr lang="en-US" dirty="0" err="1">
                <a:solidFill>
                  <a:srgbClr val="EAFF46"/>
                </a:solidFill>
              </a:rPr>
              <a:t>EsriDevSummit</a:t>
            </a:r>
            <a:endParaRPr lang="en-US" dirty="0">
              <a:solidFill>
                <a:srgbClr val="EAFF46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3D5F36-F14B-3032-5F09-51F9F5C4D5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60610" y="1913916"/>
            <a:ext cx="4194148" cy="3772466"/>
          </a:xfrm>
        </p:spPr>
        <p:txBody>
          <a:bodyPr/>
          <a:lstStyle/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3"/>
              </a:rPr>
              <a:t>twitter.com/EsriDevs</a:t>
            </a:r>
            <a:endParaRPr lang="en-US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5"/>
              </a:rPr>
              <a:t>twitter.com/EsriDevEvents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6"/>
              </a:rPr>
              <a:t>youtube.com/@EsriDevs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7"/>
              </a:rPr>
              <a:t>links.esri.com/DevVideos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8"/>
              </a:rPr>
              <a:t>github.com/Esri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9"/>
              </a:rPr>
              <a:t>github.com/EsriDevEvents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10"/>
              </a:rPr>
              <a:t>links.esri.com/EsriDevCommunity </a:t>
            </a:r>
            <a:endParaRPr lang="en-US" u="sng" dirty="0">
              <a:effectLst/>
              <a:latin typeface="Helvetica Neue" panose="02000503000000020004" pitchFamily="2" charset="0"/>
            </a:endParaRPr>
          </a:p>
          <a:p>
            <a:pPr marL="0" indent="0">
              <a:buClr>
                <a:srgbClr val="EAFF46"/>
              </a:buClr>
              <a:buNone/>
            </a:pPr>
            <a:endParaRPr 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BC7DF767-D185-20C2-2FFC-EBC770487E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057" y="4275113"/>
            <a:ext cx="342000" cy="342000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AABD6F9B-3FF5-2875-37EB-7ECF20CCE8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244" y="1990318"/>
            <a:ext cx="341627" cy="341627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17485D76-66F7-985C-C794-146068E93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244" y="2528617"/>
            <a:ext cx="341627" cy="341627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530C532-543B-F3FC-4AFC-1D9AFC895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244" y="4837738"/>
            <a:ext cx="342000" cy="34200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1638F7A-A742-1731-24F2-3171BD9BA6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057" y="3132529"/>
            <a:ext cx="342000" cy="342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693A709-4913-1E78-FBCC-FF807C07A7E7}"/>
              </a:ext>
            </a:extLst>
          </p:cNvPr>
          <p:cNvSpPr/>
          <p:nvPr/>
        </p:nvSpPr>
        <p:spPr bwMode="auto">
          <a:xfrm>
            <a:off x="994056" y="3706522"/>
            <a:ext cx="342000" cy="342000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ES" sz="1400">
              <a:solidFill>
                <a:schemeClr val="bg1"/>
              </a:solidFill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6E0C8EC-5698-D4CF-891A-0BC892F568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056" y="5420784"/>
            <a:ext cx="342000" cy="34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2C7BC-6043-F5B8-5C86-894322CC5B9F}"/>
              </a:ext>
            </a:extLst>
          </p:cNvPr>
          <p:cNvSpPr txBox="1"/>
          <p:nvPr/>
        </p:nvSpPr>
        <p:spPr>
          <a:xfrm>
            <a:off x="4092329" y="2043831"/>
            <a:ext cx="4857966" cy="3903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eaLnBrk="0" hangingPunct="0"/>
            <a:r>
              <a:rPr lang="en-US" sz="2000" dirty="0">
                <a:ea typeface="+mn-ea"/>
                <a:cs typeface="+mn-cs"/>
              </a:rPr>
              <a:t>#esridevsummit</a:t>
            </a:r>
            <a:r>
              <a:rPr lang="en-US" sz="2000" dirty="0"/>
              <a:t>, #esridevsummit23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21078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1C9C39-F98C-A31A-CA32-D7C23D2ED2A9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A836F16D-8EA3-60C7-7C6F-5EA6935E5D39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39000">
                  <a:srgbClr val="090A44"/>
                </a:gs>
                <a:gs pos="0">
                  <a:srgbClr val="131A7F"/>
                </a:gs>
                <a:gs pos="98000">
                  <a:srgbClr val="070738"/>
                </a:gs>
              </a:gsLst>
              <a:lin ang="180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" name="Picture 2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EB1BF31B-5E5F-4A55-52FC-513868F83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571"/>
            <a:stretch/>
          </p:blipFill>
          <p:spPr>
            <a:xfrm>
              <a:off x="0" y="0"/>
              <a:ext cx="8586788" cy="6857999"/>
            </a:xfrm>
            <a:prstGeom prst="rect">
              <a:avLst/>
            </a:prstGeom>
          </p:spPr>
        </p:pic>
        <p:pic>
          <p:nvPicPr>
            <p:cNvPr id="5" name="Picture 4" descr="A picture containing text, colorful, helmet&#10;&#10;Description automatically generated">
              <a:extLst>
                <a:ext uri="{FF2B5EF4-FFF2-40B4-BE49-F238E27FC236}">
                  <a16:creationId xmlns:a16="http://schemas.microsoft.com/office/drawing/2014/main" id="{0F24B92F-C274-7613-1111-5D942A8D2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5"/>
            <a:stretch/>
          </p:blipFill>
          <p:spPr>
            <a:xfrm>
              <a:off x="2414589" y="0"/>
              <a:ext cx="9777411" cy="685799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2C4219-651A-CB15-28A1-98D5AFBEDD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807202"/>
            <a:ext cx="4524861" cy="13990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D17C49-7DE7-3305-BEEB-B4FD71B889EC}"/>
              </a:ext>
            </a:extLst>
          </p:cNvPr>
          <p:cNvSpPr/>
          <p:nvPr/>
        </p:nvSpPr>
        <p:spPr>
          <a:xfrm>
            <a:off x="1215026" y="4206240"/>
            <a:ext cx="3923608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rgbClr val="EF5347">
                    <a:alpha val="60000"/>
                  </a:srgbClr>
                </a:solidFill>
              </a:rPr>
              <a:t>Copyright © 2022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6050882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Enable</a:t>
            </a:r>
            <a:r>
              <a:rPr lang="en-US" dirty="0"/>
              <a:t> editable data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887639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Share as a Web Layer in Pro</a:t>
            </a:r>
          </a:p>
          <a:p>
            <a:pPr>
              <a:buClr>
                <a:srgbClr val="EAFF46"/>
              </a:buClr>
            </a:pPr>
            <a:endParaRPr lang="en-US" dirty="0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B29796-999B-8B11-62E8-B80A17E78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473" y="2469038"/>
            <a:ext cx="4118517" cy="35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868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Enable</a:t>
            </a:r>
            <a:r>
              <a:rPr lang="en-US" dirty="0"/>
              <a:t> editable data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887639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Enable editing in ArcGIS Online or Enterprise Portal layer item settings</a:t>
            </a:r>
          </a:p>
          <a:p>
            <a:pPr>
              <a:buClr>
                <a:srgbClr val="EAFF46"/>
              </a:buClr>
            </a:pPr>
            <a:endParaRPr lang="en-US" dirty="0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32547C-1278-F667-5E1F-90D85CBE4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181" y="2431285"/>
            <a:ext cx="4304370" cy="35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728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33" y="289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level configuration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1321392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Can restrict editing configurations on the client, if the service supports the operations.</a:t>
            </a:r>
          </a:p>
          <a:p>
            <a:pPr>
              <a:buClr>
                <a:srgbClr val="EAFF46"/>
              </a:buClr>
            </a:pPr>
            <a:r>
              <a:rPr lang="en-US" dirty="0"/>
              <a:t>Can restrict attributes or geometry edits for example</a:t>
            </a:r>
          </a:p>
          <a:p>
            <a:pPr>
              <a:buClr>
                <a:srgbClr val="EAFF46"/>
              </a:buClr>
            </a:pPr>
            <a:endParaRPr lang="en-US" dirty="0"/>
          </a:p>
          <a:p>
            <a:pPr>
              <a:buClr>
                <a:srgbClr val="EAFF46"/>
              </a:buClr>
            </a:pPr>
            <a:endParaRPr lang="en-US" dirty="0"/>
          </a:p>
          <a:p>
            <a:pPr>
              <a:buClr>
                <a:srgbClr val="EAFF46"/>
              </a:buClr>
            </a:pPr>
            <a:endParaRPr lang="en-US" dirty="0"/>
          </a:p>
          <a:p>
            <a:pPr>
              <a:buClr>
                <a:srgbClr val="EAFF46"/>
              </a:buClr>
            </a:pPr>
            <a:endParaRPr lang="en-US" dirty="0"/>
          </a:p>
          <a:p>
            <a:pPr>
              <a:buClr>
                <a:srgbClr val="EAFF46"/>
              </a:buClr>
            </a:pPr>
            <a:endParaRPr lang="en-US" dirty="0"/>
          </a:p>
          <a:p>
            <a:pPr>
              <a:buClr>
                <a:srgbClr val="00B9F2">
                  <a:lumMod val="60000"/>
                  <a:lumOff val="40000"/>
                </a:srgbClr>
              </a:buClr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42AF146-83CA-F96C-D901-29CF1CEDF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662" y="2289780"/>
            <a:ext cx="6307015" cy="45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184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033" y="416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building blocks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6D939070-F00F-F9E0-D5C0-40EABFA6A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295810"/>
            <a:ext cx="9308122" cy="4113978"/>
          </a:xfrm>
          <a:prstGeom prst="rect">
            <a:avLst/>
          </a:prstGeom>
        </p:spPr>
      </p:pic>
      <p:pic>
        <p:nvPicPr>
          <p:cNvPr id="11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CA73A916-22CD-E9FD-DCC2-2FAFAEFD7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970" y="1876252"/>
            <a:ext cx="2708850" cy="1075488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3AEF293-0CFD-7B9C-E3EE-AC622E2BD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077" y="1876252"/>
            <a:ext cx="2743200" cy="1089126"/>
          </a:xfrm>
          <a:prstGeom prst="rect">
            <a:avLst/>
          </a:prstGeom>
        </p:spPr>
      </p:pic>
      <p:pic>
        <p:nvPicPr>
          <p:cNvPr id="17" name="Picture 17" descr="Shape, rectangle&#10;&#10;Description automatically generated">
            <a:extLst>
              <a:ext uri="{FF2B5EF4-FFF2-40B4-BE49-F238E27FC236}">
                <a16:creationId xmlns:a16="http://schemas.microsoft.com/office/drawing/2014/main" id="{727160A6-4CF7-E67D-9CFE-A08A7E7FE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984" y="4030695"/>
            <a:ext cx="2836984" cy="10122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29C31C-F34C-BB81-1E46-3CC301F241AD}"/>
              </a:ext>
            </a:extLst>
          </p:cNvPr>
          <p:cNvSpPr txBox="1"/>
          <p:nvPr/>
        </p:nvSpPr>
        <p:spPr>
          <a:xfrm>
            <a:off x="2227384" y="4290647"/>
            <a:ext cx="2535951" cy="369332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/>
              <a:t>Snapping Controls</a:t>
            </a:r>
            <a:endParaRPr lang="en-US" sz="2400" dirty="0" err="1"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516558-2B13-27A2-0DF5-D0E56AA1739A}"/>
              </a:ext>
            </a:extLst>
          </p:cNvPr>
          <p:cNvGrpSpPr/>
          <p:nvPr/>
        </p:nvGrpSpPr>
        <p:grpSpPr>
          <a:xfrm>
            <a:off x="6283569" y="4029763"/>
            <a:ext cx="2743200" cy="978966"/>
            <a:chOff x="6283569" y="4029763"/>
            <a:chExt cx="2743200" cy="978966"/>
          </a:xfrm>
        </p:grpSpPr>
        <p:pic>
          <p:nvPicPr>
            <p:cNvPr id="19" name="Picture 19" descr="Shape, rectangle&#10;&#10;Description automatically generated">
              <a:extLst>
                <a:ext uri="{FF2B5EF4-FFF2-40B4-BE49-F238E27FC236}">
                  <a16:creationId xmlns:a16="http://schemas.microsoft.com/office/drawing/2014/main" id="{A75B2902-0340-2753-A0AD-AD66E08E5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3569" y="4029763"/>
              <a:ext cx="2743200" cy="97896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407B5-EFBC-9DB5-4A94-2FE9354D0ABA}"/>
                </a:ext>
              </a:extLst>
            </p:cNvPr>
            <p:cNvSpPr txBox="1"/>
            <p:nvPr/>
          </p:nvSpPr>
          <p:spPr>
            <a:xfrm>
              <a:off x="6729047" y="4290646"/>
              <a:ext cx="1710405" cy="369332"/>
            </a:xfrm>
            <a:prstGeom prst="rect">
              <a:avLst/>
            </a:prstGeom>
            <a:noFill/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/>
              <a:r>
                <a:rPr lang="en-US" sz="2400" dirty="0"/>
                <a:t>Attachments</a:t>
              </a:r>
              <a:endParaRPr lang="en-US" sz="2400" dirty="0" err="1"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9798C0-053A-CA27-AB57-33B3B41EC829}"/>
              </a:ext>
            </a:extLst>
          </p:cNvPr>
          <p:cNvSpPr txBox="1"/>
          <p:nvPr/>
        </p:nvSpPr>
        <p:spPr>
          <a:xfrm>
            <a:off x="4888523" y="3352799"/>
            <a:ext cx="1205458" cy="553998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3600" dirty="0"/>
              <a:t>Editor</a:t>
            </a:r>
            <a:endParaRPr lang="en-US" sz="3600" dirty="0" err="1">
              <a:ea typeface="+mn-ea"/>
              <a:cs typeface="+mn-cs"/>
            </a:endParaRPr>
          </a:p>
        </p:txBody>
      </p:sp>
      <p:pic>
        <p:nvPicPr>
          <p:cNvPr id="8" name="Picture 17" descr="Shape, rectangle&#10;&#10;Description automatically generated">
            <a:extLst>
              <a:ext uri="{FF2B5EF4-FFF2-40B4-BE49-F238E27FC236}">
                <a16:creationId xmlns:a16="http://schemas.microsoft.com/office/drawing/2014/main" id="{90012BFB-5742-43B1-953E-63FF03AB4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755" y="1935076"/>
            <a:ext cx="2836984" cy="1012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B999D-8DCF-124F-C705-24B7FEA79D33}"/>
              </a:ext>
            </a:extLst>
          </p:cNvPr>
          <p:cNvSpPr txBox="1"/>
          <p:nvPr/>
        </p:nvSpPr>
        <p:spPr>
          <a:xfrm>
            <a:off x="1348155" y="2195028"/>
            <a:ext cx="2464970" cy="369332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err="1"/>
              <a:t>FeatureTemplates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1142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/ UX Editor improvements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2540592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EAFF46"/>
              </a:buClr>
            </a:pPr>
            <a:r>
              <a:rPr lang="en-US" dirty="0"/>
              <a:t>Improved select and create workflows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Removed extra clicks</a:t>
            </a:r>
          </a:p>
          <a:p>
            <a:pPr marL="404495" lvl="1">
              <a:buClr>
                <a:srgbClr val="EAFF46"/>
              </a:buClr>
            </a:pPr>
            <a:r>
              <a:rPr lang="en-US" dirty="0"/>
              <a:t>Help message in Editor footer</a:t>
            </a:r>
          </a:p>
          <a:p>
            <a:pPr>
              <a:buClr>
                <a:srgbClr val="EAFF46"/>
              </a:buClr>
            </a:pPr>
            <a:r>
              <a:rPr lang="en-US" dirty="0"/>
              <a:t>Improved UI support for different service editing capabilities</a:t>
            </a:r>
          </a:p>
          <a:p>
            <a:pPr>
              <a:buClr>
                <a:srgbClr val="EAFF46"/>
              </a:buClr>
            </a:pPr>
            <a:r>
              <a:rPr lang="en-US" dirty="0"/>
              <a:t>Date and Time now use </a:t>
            </a:r>
            <a:r>
              <a:rPr lang="en-US" dirty="0">
                <a:hlinkClick r:id="rId4"/>
              </a:rPr>
              <a:t>calcite components</a:t>
            </a:r>
            <a:endParaRPr lang="en-US" dirty="0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066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 background1">
            <a:extLst>
              <a:ext uri="{FF2B5EF4-FFF2-40B4-BE49-F238E27FC236}">
                <a16:creationId xmlns:a16="http://schemas.microsoft.com/office/drawing/2014/main" id="{1514FE14-FF31-785C-8DD4-501EA94EC4A3}"/>
              </a:ext>
            </a:extLst>
          </p:cNvPr>
          <p:cNvSpPr/>
          <p:nvPr/>
        </p:nvSpPr>
        <p:spPr bwMode="auto">
          <a:xfrm>
            <a:off x="1" y="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F29DE00-CC85-E2C9-87D4-2724D1A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3" y="3539"/>
            <a:ext cx="12240768" cy="6885432"/>
          </a:xfrm>
          <a:prstGeom prst="rect">
            <a:avLst/>
          </a:prstGeom>
        </p:spPr>
      </p:pic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/ UX Editor improvements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70209"/>
            <a:ext cx="6814038" cy="2540592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5ED9FF"/>
              </a:buClr>
            </a:pPr>
            <a:r>
              <a:rPr lang="en-US" sz="1800" dirty="0">
                <a:ea typeface="+mn-lt"/>
                <a:cs typeface="+mn-lt"/>
              </a:rPr>
              <a:t>Improved select and create workflows</a:t>
            </a:r>
          </a:p>
          <a:p>
            <a:pPr marL="404495" lvl="1">
              <a:buClr>
                <a:srgbClr val="5ED9FF"/>
              </a:buClr>
            </a:pPr>
            <a:r>
              <a:rPr lang="en-US" dirty="0">
                <a:ea typeface="+mn-lt"/>
                <a:cs typeface="+mn-lt"/>
              </a:rPr>
              <a:t>Removed extra clicks</a:t>
            </a:r>
          </a:p>
          <a:p>
            <a:pPr marL="404495" lvl="1">
              <a:buClr>
                <a:srgbClr val="5ED9FF"/>
              </a:buClr>
            </a:pPr>
            <a:r>
              <a:rPr lang="en-US" dirty="0"/>
              <a:t>Help message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5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65BB19D2-CBC0-1393-0391-2A8B32F2A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26" y="2498880"/>
            <a:ext cx="4976037" cy="3596889"/>
          </a:xfrm>
          <a:prstGeom prst="rect">
            <a:avLst/>
          </a:prstGeo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0FF3055-06FE-694D-C82C-D57A3232E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722" y="2489497"/>
            <a:ext cx="4313663" cy="36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099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.pptx" id="{05361BA6-34CC-5149-B475-84B2D56F6133}" vid="{F944CF89-F3D3-BA49-95EA-BA43E65884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ee6e3c9-711e-4c7c-bd27-04f2307db20d}" enabled="0" method="" siteId="{aee6e3c9-711e-4c7c-bd27-04f2307db2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</TotalTime>
  <Words>621</Words>
  <Application>Microsoft Macintosh PowerPoint</Application>
  <PresentationFormat>Widescreen</PresentationFormat>
  <Paragraphs>161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Helvetica Neue</vt:lpstr>
      <vt:lpstr>Lucida Grande</vt:lpstr>
      <vt:lpstr>Esri_Corporate_Template-Dark</vt:lpstr>
      <vt:lpstr>ArcGIS Maps SDK for JavaScript: Web Editing </vt:lpstr>
      <vt:lpstr>Slides available:  https://links.esri.com/DS23-web-editing</vt:lpstr>
      <vt:lpstr>Agenda</vt:lpstr>
      <vt:lpstr>Enable editable data</vt:lpstr>
      <vt:lpstr>Enable editable data</vt:lpstr>
      <vt:lpstr>App level configuration</vt:lpstr>
      <vt:lpstr>Editor building blocks</vt:lpstr>
      <vt:lpstr>UI / UX Editor improvements</vt:lpstr>
      <vt:lpstr>UI / UX Editor improvements</vt:lpstr>
      <vt:lpstr>Editor UI Updates</vt:lpstr>
      <vt:lpstr>Tooltips</vt:lpstr>
      <vt:lpstr>Tooltips</vt:lpstr>
      <vt:lpstr>Tooltips</vt:lpstr>
      <vt:lpstr>Tooltips</vt:lpstr>
      <vt:lpstr>Tooltips</vt:lpstr>
      <vt:lpstr>UI / UX Editor improvements</vt:lpstr>
      <vt:lpstr>Improved C.R.U.D support</vt:lpstr>
      <vt:lpstr>Data Integrity &amp; Arcade Expressions</vt:lpstr>
      <vt:lpstr>Preserving Data Integrity</vt:lpstr>
      <vt:lpstr>Data Integrity</vt:lpstr>
      <vt:lpstr>Asynchronous Arcade Expressions</vt:lpstr>
      <vt:lpstr>Arcade Expressions</vt:lpstr>
      <vt:lpstr>Custom Editing Workflows</vt:lpstr>
      <vt:lpstr>Custom Editing Workflows</vt:lpstr>
      <vt:lpstr>Custom editing workflows</vt:lpstr>
      <vt:lpstr>Custom workflows</vt:lpstr>
      <vt:lpstr>Consistency throughout Online Apps</vt:lpstr>
      <vt:lpstr>Slides available: https://links.esri.com/DS23-web-editing </vt:lpstr>
      <vt:lpstr>Please Share Your Feedback in the App</vt:lpstr>
      <vt:lpstr>Connect With Us On Social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Heather Gonzago</cp:lastModifiedBy>
  <cp:revision>322</cp:revision>
  <dcterms:created xsi:type="dcterms:W3CDTF">2023-02-27T20:50:13Z</dcterms:created>
  <dcterms:modified xsi:type="dcterms:W3CDTF">2023-03-02T17:58:50Z</dcterms:modified>
</cp:coreProperties>
</file>